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1" r:id="rId6"/>
    <p:sldId id="269" r:id="rId7"/>
    <p:sldId id="284" r:id="rId8"/>
    <p:sldId id="288" r:id="rId9"/>
    <p:sldId id="265" r:id="rId10"/>
    <p:sldId id="270" r:id="rId11"/>
    <p:sldId id="263" r:id="rId12"/>
    <p:sldId id="264" r:id="rId13"/>
    <p:sldId id="262" r:id="rId14"/>
    <p:sldId id="266" r:id="rId15"/>
    <p:sldId id="287" r:id="rId16"/>
    <p:sldId id="283" r:id="rId17"/>
    <p:sldId id="278" r:id="rId18"/>
    <p:sldId id="267" r:id="rId19"/>
    <p:sldId id="286" r:id="rId20"/>
    <p:sldId id="271" r:id="rId21"/>
    <p:sldId id="276" r:id="rId22"/>
    <p:sldId id="260" r:id="rId23"/>
    <p:sldId id="279" r:id="rId24"/>
    <p:sldId id="280" r:id="rId25"/>
    <p:sldId id="281" r:id="rId26"/>
    <p:sldId id="282" r:id="rId27"/>
    <p:sldId id="293" r:id="rId28"/>
    <p:sldId id="295" r:id="rId29"/>
    <p:sldId id="289" r:id="rId30"/>
    <p:sldId id="290" r:id="rId31"/>
    <p:sldId id="292" r:id="rId32"/>
    <p:sldId id="294" r:id="rId33"/>
    <p:sldId id="291" r:id="rId34"/>
    <p:sldId id="296" r:id="rId35"/>
    <p:sldId id="297" r:id="rId36"/>
    <p:sldId id="285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978" autoAdjust="0"/>
    <p:restoredTop sz="94660"/>
  </p:normalViewPr>
  <p:slideViewPr>
    <p:cSldViewPr>
      <p:cViewPr varScale="1">
        <p:scale>
          <a:sx n="63" d="100"/>
          <a:sy n="63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C974376B-0166-4DE3-A602-1BF9899949AB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7C937F2-7F8B-4B8C-8D28-217B052EF4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F60133-975A-479F-A674-B5381742AA8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D62253-05A1-4EE6-B23F-A5CFB989F84B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645857-D101-437D-BAEF-B4E3EDD6587E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31B795-9E83-4220-86B8-64C11575812F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087FD3-AD56-43E8-9158-83770707C910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DA38B-75B6-453D-840C-EAB20BBE5CA6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B3A665-1A8D-478E-9A1E-FE8209E7EE2A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7AB744-F2AD-4B36-81FF-2A8B157462A3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79C99A-BA82-433A-A0C7-7604C4C7F554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71DE49-B22F-4C7B-8861-A05A784382F9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90F6F1-69E9-422D-91EE-CF820E72FF6F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FF5DF-5463-4FAB-B4C5-4C02D8FAF8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F4231B-A5B4-4812-A922-80D2B63E15DD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893C67-9A33-4F3B-A955-C447AB933486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897DCA-4898-472E-90A3-B991BA4EB8D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BFEF4A-4777-4A10-A884-DED54BC57357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491C6F-5C50-4A38-9519-E9E3AB787EBC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2F45CA-FA05-4C64-9E6F-F7E785C670A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E61CFB-0F65-4F41-AF25-CD7E057DD7F1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B4035-F28C-4030-A6F3-8B35447F0B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143E7-C0B7-4415-90D5-9E08D3CE1D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5CFD7-D8FA-446B-960D-9A0B285B96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10D99-1742-43A2-BCD3-3AA813059D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91918-3AB7-4D9C-9984-557163134F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29E2A-9FC0-4A55-AC69-A96BBA928F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F7852-3772-4FD4-AB98-1EF0F01149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D39A2-6886-4136-95CD-0CAA4BE63F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1E22C-8E92-4CC6-8E96-9D52ACE445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E050C-BD55-4B5B-8BD5-E020AE49BC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59076-6CBC-40F2-B1C6-FFD41C6591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0C1EB-26CB-4157-B22B-F255164201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32AF-8299-4671-A3C6-317D31486D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8A9CBD7-F6E6-4150-BBF9-640E5AD2D3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10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839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latin typeface="Times New Roman" pitchFamily="18" charset="0"/>
              </a:rPr>
              <a:t>Norfolk Volunteer Fire Department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</a:rPr>
              <a:t>Chimney </a:t>
            </a:r>
          </a:p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</a:rPr>
              <a:t>Fires</a:t>
            </a:r>
          </a:p>
          <a:p>
            <a:pPr eaLnBrk="1" hangingPunct="1">
              <a:defRPr/>
            </a:pPr>
            <a:endParaRPr lang="en-US" sz="6000" b="1" dirty="0" smtClean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191000" y="62118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/>
              <a:t>2018</a:t>
            </a:r>
          </a:p>
          <a:p>
            <a:pPr algn="ctr"/>
            <a:r>
              <a:rPr lang="en-US" altLang="en-US"/>
              <a:t>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4EC1A-BA25-4C28-9B78-301D23086B55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4102" name="Picture 7" descr="chimney_fi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4431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chimne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24653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heathm2009121010005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65650"/>
            <a:ext cx="22955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NVFD Crestnobackgroun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A9B3-5D37-4E3C-A8FF-860207F288A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3276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Creosote is black or brown in appearance. It can be crusty and flaky…tar-like, drippy and sticky…or shiny and hardened.  </a:t>
            </a:r>
            <a:r>
              <a:rPr lang="en-US" sz="2800" u="sng" dirty="0" smtClean="0"/>
              <a:t>Creosote is highly combustible</a:t>
            </a:r>
            <a:r>
              <a:rPr lang="en-US" sz="2800" dirty="0" smtClean="0"/>
              <a:t>. If it builds up in sufficient quantities – and catches fire inside the chimney flu instead of the firebox of the fireplace or wood stove – the result will be a chimney fire. </a:t>
            </a:r>
            <a:endParaRPr lang="en-US" sz="2800" dirty="0"/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609600" y="2286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u="sng"/>
              <a:t>Chimneys and Creosote: </a:t>
            </a:r>
          </a:p>
        </p:txBody>
      </p:sp>
      <p:pic>
        <p:nvPicPr>
          <p:cNvPr id="18437" name="Picture 9" descr="creosot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5814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chimney-fire-resul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2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B719-9C42-434A-9CF8-8B609EA2493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905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Chimney Dampers are designed to close off the flu, preventing heat from escaping when the fire place is not in-use.   </a:t>
            </a:r>
            <a:endParaRPr lang="en-US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81000" y="152400"/>
            <a:ext cx="3582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u="sng"/>
              <a:t>Chimney Damper:</a:t>
            </a:r>
          </a:p>
        </p:txBody>
      </p:sp>
      <p:pic>
        <p:nvPicPr>
          <p:cNvPr id="20485" name="Picture 9" descr="broken damp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3938588"/>
            <a:ext cx="39243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damp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32238"/>
            <a:ext cx="32766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1371600" y="34290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/>
              <a:t>Open Damper			Damaged Damper</a:t>
            </a:r>
          </a:p>
        </p:txBody>
      </p:sp>
      <p:pic>
        <p:nvPicPr>
          <p:cNvPr id="9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304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effectLst/>
              </a:rPr>
              <a:t>  </a:t>
            </a:r>
            <a:r>
              <a:rPr lang="en-US" b="1" u="sng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67E1-194F-48CA-8B59-899B99885EA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81000" y="762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u="sng" dirty="0"/>
              <a:t>Chimney Shelf: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304800" y="685800"/>
            <a:ext cx="784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/>
              <a:t> Burning Creosote will breakaway from chimney and land on the </a:t>
            </a:r>
            <a:r>
              <a:rPr lang="en-US" altLang="en-US" sz="2800" dirty="0" smtClean="0"/>
              <a:t>smoke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shelf and continue to burn.  </a:t>
            </a:r>
          </a:p>
          <a:p>
            <a:pPr>
              <a:buFontTx/>
              <a:buChar char="•"/>
            </a:pPr>
            <a:r>
              <a:rPr lang="en-US" altLang="en-US" sz="2800" dirty="0"/>
              <a:t> The Up-Draft will carry small particles up chimney and re-ignite any un-burnt creosote.</a:t>
            </a:r>
          </a:p>
        </p:txBody>
      </p:sp>
      <p:pic>
        <p:nvPicPr>
          <p:cNvPr id="9" name="Picture 5" descr="NVFD Crestnobackgrou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iagram of the interior of a chimney flue"/>
          <p:cNvPicPr>
            <a:picLocks noChangeAspect="1" noChangeArrowheads="1"/>
          </p:cNvPicPr>
          <p:nvPr/>
        </p:nvPicPr>
        <p:blipFill>
          <a:blip r:embed="rId4" cstate="print"/>
          <a:srcRect r="16418"/>
          <a:stretch>
            <a:fillRect/>
          </a:stretch>
        </p:blipFill>
        <p:spPr bwMode="auto">
          <a:xfrm>
            <a:off x="2209800" y="2971800"/>
            <a:ext cx="42672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/>
              <a:t>Extinguishing a Chimney Fire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475C-C33A-4A60-A23A-CDA45239C9B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85800" y="32766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/>
              <a:t>Access to Chimney:</a:t>
            </a:r>
          </a:p>
          <a:p>
            <a:r>
              <a:rPr lang="en-US" altLang="en-US" sz="2800" dirty="0"/>
              <a:t>    Ground Ladders             Aerial Trucks</a:t>
            </a:r>
          </a:p>
        </p:txBody>
      </p:sp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76200" y="1066800"/>
            <a:ext cx="899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/>
              <a:t> Determine where fire is </a:t>
            </a:r>
            <a:r>
              <a:rPr lang="en-US" altLang="en-US" sz="2800" dirty="0" smtClean="0"/>
              <a:t>burning.</a:t>
            </a:r>
            <a:endParaRPr lang="en-US" altLang="en-US" sz="2800" dirty="0"/>
          </a:p>
          <a:p>
            <a:pPr>
              <a:buFontTx/>
              <a:buChar char="•"/>
            </a:pPr>
            <a:r>
              <a:rPr lang="en-US" altLang="en-US" sz="2800" dirty="0"/>
              <a:t> Determine if the fire is contained to chimney or </a:t>
            </a:r>
            <a:r>
              <a:rPr lang="en-US" altLang="en-US" sz="2800" dirty="0" smtClean="0"/>
              <a:t>flu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Check for extension out of the Chimney. TIC!!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 dirty="0"/>
              <a:t> Wear Proper </a:t>
            </a:r>
            <a:r>
              <a:rPr lang="en-US" altLang="en-US" sz="2800" dirty="0" smtClean="0"/>
              <a:t>PPE &amp; SCBA </a:t>
            </a:r>
            <a:r>
              <a:rPr lang="en-US" altLang="en-US" sz="2800" dirty="0"/>
              <a:t>when operating near the                chimney. </a:t>
            </a:r>
          </a:p>
        </p:txBody>
      </p:sp>
      <p:pic>
        <p:nvPicPr>
          <p:cNvPr id="24582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4419600"/>
            <a:ext cx="3216275" cy="2145086"/>
          </a:xfrm>
        </p:spPr>
      </p:pic>
      <p:pic>
        <p:nvPicPr>
          <p:cNvPr id="24583" name="Picture 10"/>
          <p:cNvPicPr>
            <a:picLocks noChangeAspect="1"/>
          </p:cNvPicPr>
          <p:nvPr/>
        </p:nvPicPr>
        <p:blipFill>
          <a:blip r:embed="rId4" cstate="print"/>
          <a:srcRect l="23328" t="-5785" b="-2"/>
          <a:stretch>
            <a:fillRect/>
          </a:stretch>
        </p:blipFill>
        <p:spPr bwMode="auto">
          <a:xfrm>
            <a:off x="1447799" y="4198254"/>
            <a:ext cx="2601913" cy="23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3CF3-4782-42A1-A90B-616E88E2612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 Wear proper PPE and your SCBA!</a:t>
            </a:r>
          </a:p>
          <a:p>
            <a:pPr>
              <a:defRPr/>
            </a:pPr>
            <a:r>
              <a:rPr lang="en-US" sz="2800" dirty="0" smtClean="0"/>
              <a:t>Remove the Chimney cap if necessary</a:t>
            </a:r>
          </a:p>
          <a:p>
            <a:pPr>
              <a:defRPr/>
            </a:pPr>
            <a:r>
              <a:rPr lang="en-US" sz="2800" dirty="0" smtClean="0"/>
              <a:t>Burning creosote needs to be removed from the chimney and flu.</a:t>
            </a:r>
          </a:p>
          <a:p>
            <a:pPr>
              <a:defRPr/>
            </a:pPr>
            <a:r>
              <a:rPr lang="en-US" sz="2800" dirty="0" smtClean="0"/>
              <a:t>Stay upwind from the top of the chimney. Don’t stand in the </a:t>
            </a:r>
            <a:r>
              <a:rPr lang="en-US" sz="2800" dirty="0" smtClean="0"/>
              <a:t>Smoke</a:t>
            </a:r>
          </a:p>
          <a:p>
            <a:pPr>
              <a:defRPr/>
            </a:pPr>
            <a:r>
              <a:rPr lang="en-US" sz="2800" dirty="0" smtClean="0"/>
              <a:t>Have a hand line ready incase the roof catches fire</a:t>
            </a: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381000" y="254000"/>
            <a:ext cx="324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u="sng"/>
              <a:t>Roof Operations:</a:t>
            </a:r>
          </a:p>
        </p:txBody>
      </p:sp>
      <p:pic>
        <p:nvPicPr>
          <p:cNvPr id="26629" name="Picture 7" descr="plugged c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33887"/>
            <a:ext cx="302895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Chimney Cap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7975" y="4692225"/>
            <a:ext cx="2765425" cy="20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E2A-9FC0-4A55-AC69-A96BBA928F2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81000" y="254000"/>
            <a:ext cx="433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u="sng" dirty="0"/>
              <a:t>Roof </a:t>
            </a:r>
            <a:r>
              <a:rPr lang="en-US" altLang="en-US" sz="3200" u="sng" dirty="0" smtClean="0"/>
              <a:t>Operations Cont.:</a:t>
            </a:r>
            <a:endParaRPr lang="en-US" alt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6248400" cy="5867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b="1" dirty="0" smtClean="0"/>
              <a:t>SAFETY ON and OFF THE ROOF!!!</a:t>
            </a:r>
          </a:p>
          <a:p>
            <a:pPr>
              <a:defRPr/>
            </a:pPr>
            <a:r>
              <a:rPr lang="en-US" sz="2800" dirty="0" smtClean="0"/>
              <a:t>Wear </a:t>
            </a:r>
            <a:r>
              <a:rPr lang="en-US" sz="2800" dirty="0" smtClean="0"/>
              <a:t>proper PPE and your SCBA</a:t>
            </a:r>
            <a:r>
              <a:rPr lang="en-US" sz="2800" dirty="0" smtClean="0"/>
              <a:t>!</a:t>
            </a:r>
          </a:p>
          <a:p>
            <a:pPr>
              <a:defRPr/>
            </a:pPr>
            <a:r>
              <a:rPr lang="en-US" sz="2800" dirty="0" smtClean="0"/>
              <a:t>Roofs are steep and slippery. Maintain contact with </a:t>
            </a:r>
            <a:r>
              <a:rPr lang="en-US" sz="2800" dirty="0" smtClean="0"/>
              <a:t>the</a:t>
            </a:r>
            <a:r>
              <a:rPr lang="en-US" sz="2800" dirty="0" smtClean="0"/>
              <a:t> roof ladder or aerial. </a:t>
            </a:r>
          </a:p>
          <a:p>
            <a:pPr>
              <a:defRPr/>
            </a:pPr>
            <a:r>
              <a:rPr lang="en-US" sz="2800" dirty="0" smtClean="0"/>
              <a:t>Snow and Ice make a dangerous situation, make use of an aerial truck if possible.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Use utility rope to tie off tools from falling. </a:t>
            </a:r>
          </a:p>
          <a:p>
            <a:pPr>
              <a:defRPr/>
            </a:pPr>
            <a:r>
              <a:rPr lang="en-US" sz="2800" dirty="0" smtClean="0"/>
              <a:t>NEVER STAND BELOW THE ROOF WHERE TOOLS CAN HIT YOU!!</a:t>
            </a:r>
            <a:endParaRPr lang="en-US" sz="2800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614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2209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E2A-9FC0-4A55-AC69-A96BBA928F2F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81000" y="254000"/>
            <a:ext cx="433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u="sng" dirty="0"/>
              <a:t>Roof </a:t>
            </a:r>
            <a:r>
              <a:rPr lang="en-US" altLang="en-US" sz="3200" u="sng" dirty="0" smtClean="0"/>
              <a:t>Operations Cont.:</a:t>
            </a:r>
            <a:endParaRPr lang="en-US" alt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Natural updraft carries particles out,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look directly into chimney!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mirrors to check progress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updraft from the chimney also makes spraying water down the chimney less effective than from the bottom up. Misting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is most effective inside only.</a:t>
            </a:r>
            <a:endParaRPr lang="en-US" dirty="0" smtClean="0"/>
          </a:p>
        </p:txBody>
      </p:sp>
      <p:pic>
        <p:nvPicPr>
          <p:cNvPr id="1027" name="Picture 3" descr="C:\Users\Norfolk Fire\Desktop\ScottLaP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2895600" cy="2480564"/>
          </a:xfrm>
          <a:prstGeom prst="rect">
            <a:avLst/>
          </a:prstGeom>
          <a:noFill/>
        </p:spPr>
      </p:pic>
      <p:pic>
        <p:nvPicPr>
          <p:cNvPr id="1028" name="Picture 4" descr="C:\Users\Norfolk Fire\Desktop\updraft_stage.jpg"/>
          <p:cNvPicPr>
            <a:picLocks noChangeAspect="1" noChangeArrowheads="1"/>
          </p:cNvPicPr>
          <p:nvPr/>
        </p:nvPicPr>
        <p:blipFill>
          <a:blip r:embed="rId3" cstate="print"/>
          <a:srcRect l="23686" t="12085" r="22175"/>
          <a:stretch>
            <a:fillRect/>
          </a:stretch>
        </p:blipFill>
        <p:spPr bwMode="auto">
          <a:xfrm>
            <a:off x="3048000" y="4038600"/>
            <a:ext cx="2209800" cy="2511921"/>
          </a:xfrm>
          <a:prstGeom prst="rect">
            <a:avLst/>
          </a:prstGeom>
          <a:noFill/>
        </p:spPr>
      </p:pic>
      <p:pic>
        <p:nvPicPr>
          <p:cNvPr id="1029" name="Picture 5" descr="C:\Users\Norfolk Fire\Desktop\Chimney-Fire-Pic.jpg"/>
          <p:cNvPicPr>
            <a:picLocks noChangeAspect="1" noChangeArrowheads="1"/>
          </p:cNvPicPr>
          <p:nvPr/>
        </p:nvPicPr>
        <p:blipFill>
          <a:blip r:embed="rId4" cstate="print"/>
          <a:srcRect l="6083" t="3346" r="5525" b="3400"/>
          <a:stretch>
            <a:fillRect/>
          </a:stretch>
        </p:blipFill>
        <p:spPr bwMode="auto">
          <a:xfrm>
            <a:off x="527050" y="4038600"/>
            <a:ext cx="23749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0761-45C2-400F-BBC9-A5D836F1C51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133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Use of weights and scrubbers will break apart the creosote in the chimney.</a:t>
            </a:r>
          </a:p>
          <a:p>
            <a:pPr>
              <a:defRPr/>
            </a:pPr>
            <a:r>
              <a:rPr lang="en-US" sz="2800" dirty="0" smtClean="0"/>
              <a:t>Drop the chimney brush until chimney sides are clear of </a:t>
            </a:r>
            <a:r>
              <a:rPr lang="en-US" sz="2800" dirty="0" smtClean="0"/>
              <a:t>debris and you can see the bottom.</a:t>
            </a: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546100" y="25400"/>
            <a:ext cx="433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u="sng"/>
              <a:t>Roof Operations Cont.:</a:t>
            </a:r>
          </a:p>
        </p:txBody>
      </p:sp>
      <p:pic>
        <p:nvPicPr>
          <p:cNvPr id="28677" name="Picture 7" descr="DSCN33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814" y="4800600"/>
            <a:ext cx="42145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NVFD Crestnobackgroun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C:\Users\Norfolk Fire\Desktop\scrubber 3.jpg"/>
          <p:cNvPicPr>
            <a:picLocks noChangeAspect="1" noChangeArrowheads="1"/>
          </p:cNvPicPr>
          <p:nvPr/>
        </p:nvPicPr>
        <p:blipFill>
          <a:blip r:embed="rId5" cstate="print"/>
          <a:srcRect t="14614" b="15525"/>
          <a:stretch>
            <a:fillRect/>
          </a:stretch>
        </p:blipFill>
        <p:spPr bwMode="auto">
          <a:xfrm>
            <a:off x="4376796" y="2438400"/>
            <a:ext cx="4240624" cy="1981200"/>
          </a:xfrm>
          <a:prstGeom prst="rect">
            <a:avLst/>
          </a:prstGeom>
          <a:noFill/>
        </p:spPr>
      </p:pic>
      <p:pic>
        <p:nvPicPr>
          <p:cNvPr id="28683" name="Picture 11" descr="C:\Users\Norfolk Fire\Desktop\scrubber2.jpg"/>
          <p:cNvPicPr>
            <a:picLocks noChangeAspect="1" noChangeArrowheads="1"/>
          </p:cNvPicPr>
          <p:nvPr/>
        </p:nvPicPr>
        <p:blipFill>
          <a:blip r:embed="rId6" cstate="print"/>
          <a:srcRect r="12217"/>
          <a:stretch>
            <a:fillRect/>
          </a:stretch>
        </p:blipFill>
        <p:spPr bwMode="auto">
          <a:xfrm>
            <a:off x="1143000" y="2590800"/>
            <a:ext cx="2895600" cy="1855451"/>
          </a:xfrm>
          <a:prstGeom prst="rect">
            <a:avLst/>
          </a:prstGeom>
          <a:noFill/>
        </p:spPr>
      </p:pic>
      <p:pic>
        <p:nvPicPr>
          <p:cNvPr id="28684" name="Picture 12" descr="C:\Users\Norfolk Fire\Desktop\scrubber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495800"/>
            <a:ext cx="3162300" cy="21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/>
              <a:t>Indoor Operations: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686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Set up canvas tarps from the fireplace to the exit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Extinguish fire in firebox and clear out </a:t>
            </a:r>
            <a:r>
              <a:rPr lang="en-US" sz="2400" dirty="0" smtClean="0">
                <a:effectLst/>
              </a:rPr>
              <a:t>the fire </a:t>
            </a:r>
            <a:r>
              <a:rPr lang="en-US" sz="2400" dirty="0" smtClean="0">
                <a:effectLst/>
              </a:rPr>
              <a:t>shelf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Remove ashes and logs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Work with the roof team to shovel out </a:t>
            </a:r>
            <a:r>
              <a:rPr lang="en-US" sz="2400" dirty="0" smtClean="0">
                <a:effectLst/>
              </a:rPr>
              <a:t>ashes/embers </a:t>
            </a:r>
            <a:r>
              <a:rPr lang="en-US" sz="2400" dirty="0" smtClean="0">
                <a:effectLst/>
              </a:rPr>
              <a:t>as they are knocked down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Spray the water can into the chimney and allow steam to extinguish fire </a:t>
            </a:r>
            <a:r>
              <a:rPr lang="en-US" sz="2400" dirty="0" smtClean="0">
                <a:effectLst/>
              </a:rPr>
              <a:t>(if needed)</a:t>
            </a:r>
            <a:endParaRPr lang="en-US" sz="2400" dirty="0" smtClean="0"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Never Look up the chimney, watch for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ffectLst/>
              </a:rPr>
              <a:t>    the falling weight and ashes with </a:t>
            </a:r>
            <a:r>
              <a:rPr lang="en-US" sz="2400" dirty="0" smtClean="0">
                <a:effectLst/>
              </a:rPr>
              <a:t>mirrors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Wet down the ashes outside 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endParaRPr lang="en-US" sz="2400" dirty="0" smtClean="0"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ffectLst/>
              </a:rPr>
              <a:t>  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C188-E4EE-463F-BD3C-EEB6325DC8A8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30725" name="Picture 10" descr="unlined chinme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6068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4damperchain_Full.jpg"/>
          <p:cNvPicPr>
            <a:picLocks noChangeAspect="1"/>
          </p:cNvPicPr>
          <p:nvPr/>
        </p:nvPicPr>
        <p:blipFill>
          <a:blip r:embed="rId4" cstate="print"/>
          <a:srcRect t="19496"/>
          <a:stretch>
            <a:fillRect/>
          </a:stretch>
        </p:blipFill>
        <p:spPr bwMode="auto">
          <a:xfrm>
            <a:off x="2133600" y="5181600"/>
            <a:ext cx="35814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3" name="Picture 5" descr="flu.jpg"/>
          <p:cNvPicPr>
            <a:picLocks noChangeAspect="1"/>
          </p:cNvPicPr>
          <p:nvPr/>
        </p:nvPicPr>
        <p:blipFill>
          <a:blip r:embed="rId2" cstate="print"/>
          <a:srcRect l="6327"/>
          <a:stretch>
            <a:fillRect/>
          </a:stretch>
        </p:blipFill>
        <p:spPr bwMode="auto">
          <a:xfrm rot="16200000">
            <a:off x="4141896" y="1717080"/>
            <a:ext cx="6180625" cy="303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5410200" cy="32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Chimneys can fail due to: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- Damage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 Cracks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 Excessive Heat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 Improper installation </a:t>
            </a:r>
          </a:p>
        </p:txBody>
      </p:sp>
      <p:pic>
        <p:nvPicPr>
          <p:cNvPr id="5" name="Picture 4" descr="NVFD Crestnobackgrou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409575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 smtClean="0"/>
              <a:t>Chimney Fire Definition: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b="1" dirty="0" smtClean="0"/>
              <a:t>chimney fire</a:t>
            </a:r>
            <a:r>
              <a:rPr lang="en-US" sz="2800" dirty="0" smtClean="0"/>
              <a:t> is the combustion of residue deposits referred to as creosote on the inner surfaces of chimney tiles, flue liners, stove pipes,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FD6-0F09-4EF5-82CE-69D38922EC53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6149" name="Picture 6" descr="chimneyfi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57613"/>
            <a:ext cx="2057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"/>
          <p:cNvPicPr>
            <a:picLocks noChangeAspect="1"/>
          </p:cNvPicPr>
          <p:nvPr/>
        </p:nvPicPr>
        <p:blipFill>
          <a:blip r:embed="rId4" cstate="print"/>
          <a:srcRect l="18333" t="3772"/>
          <a:stretch>
            <a:fillRect/>
          </a:stretch>
        </p:blipFill>
        <p:spPr bwMode="auto">
          <a:xfrm>
            <a:off x="1244600" y="3833813"/>
            <a:ext cx="34925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26F-6777-45FE-ADC5-802FD0D2069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>
              <a:defRPr/>
            </a:pPr>
            <a:r>
              <a:rPr lang="en-US" sz="3200" u="sng" dirty="0" smtClean="0"/>
              <a:t>Fire Extension:</a:t>
            </a:r>
            <a:endParaRPr lang="en-US" sz="3200" u="sng" dirty="0"/>
          </a:p>
        </p:txBody>
      </p:sp>
      <p:pic>
        <p:nvPicPr>
          <p:cNvPr id="32772" name="Content Placeholder 7" descr="03_02_roof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4876800"/>
            <a:ext cx="2362200" cy="1771650"/>
          </a:xfrm>
        </p:spPr>
      </p:pic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304800" y="1219200"/>
            <a:ext cx="815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/>
              <a:t> Use the Thermal imager on all floors to check for possible extension.  </a:t>
            </a:r>
          </a:p>
        </p:txBody>
      </p:sp>
      <p:pic>
        <p:nvPicPr>
          <p:cNvPr id="32774" name="Picture 10" descr="bb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0"/>
            <a:ext cx="209675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209800"/>
            <a:ext cx="1285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Norfolk Fire\Desktop\extension.jpg"/>
          <p:cNvPicPr>
            <a:picLocks noChangeAspect="1" noChangeArrowheads="1"/>
          </p:cNvPicPr>
          <p:nvPr/>
        </p:nvPicPr>
        <p:blipFill>
          <a:blip r:embed="rId6" cstate="print"/>
          <a:srcRect l="12073" r="12037"/>
          <a:stretch>
            <a:fillRect/>
          </a:stretch>
        </p:blipFill>
        <p:spPr bwMode="auto">
          <a:xfrm>
            <a:off x="4648200" y="2724042"/>
            <a:ext cx="3581400" cy="3881546"/>
          </a:xfrm>
          <a:prstGeom prst="rect">
            <a:avLst/>
          </a:prstGeom>
          <a:noFill/>
        </p:spPr>
      </p:pic>
      <p:pic>
        <p:nvPicPr>
          <p:cNvPr id="9" name="Picture 8" descr="NVFD Crestnobackground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82C-ADAB-41F4-933A-7492344F4A8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Advise the homeowner that even though the fire is extinguished, a thorough cleaning is needed by a professional cleaning company</a:t>
            </a:r>
          </a:p>
          <a:p>
            <a:pPr>
              <a:defRPr/>
            </a:pPr>
            <a:r>
              <a:rPr lang="en-US" sz="2800" dirty="0" smtClean="0"/>
              <a:t>The fire place should not be used until inspected for any cracks in the chimney liner, missing or damaged bricks, or damage from excessive heat</a:t>
            </a:r>
          </a:p>
          <a:p>
            <a:pPr>
              <a:defRPr/>
            </a:pPr>
            <a:r>
              <a:rPr lang="en-US" sz="2800" dirty="0" smtClean="0"/>
              <a:t>Report any </a:t>
            </a:r>
            <a:r>
              <a:rPr lang="en-US" sz="2800" dirty="0" smtClean="0"/>
              <a:t>findings, damage </a:t>
            </a:r>
            <a:r>
              <a:rPr lang="en-US" sz="2800" dirty="0" smtClean="0"/>
              <a:t>to homeowner </a:t>
            </a:r>
          </a:p>
          <a:p>
            <a:pPr>
              <a:defRPr/>
            </a:pPr>
            <a:r>
              <a:rPr lang="en-US" sz="2800" dirty="0" smtClean="0"/>
              <a:t>Contact the BUILDING </a:t>
            </a:r>
            <a:r>
              <a:rPr lang="en-US" sz="2800" dirty="0" smtClean="0"/>
              <a:t>INSPECTOR </a:t>
            </a:r>
            <a:r>
              <a:rPr lang="en-US" sz="2800" dirty="0" smtClean="0"/>
              <a:t>and/or FIRE MARSHAL </a:t>
            </a:r>
            <a:r>
              <a:rPr lang="en-US" sz="2800" dirty="0" smtClean="0"/>
              <a:t>if </a:t>
            </a:r>
            <a:r>
              <a:rPr lang="en-US" sz="2800" dirty="0" smtClean="0"/>
              <a:t>any doubt of improper installation of </a:t>
            </a:r>
            <a:r>
              <a:rPr lang="en-US" sz="2800" dirty="0" smtClean="0"/>
              <a:t>a stove </a:t>
            </a:r>
            <a:r>
              <a:rPr lang="en-US" sz="2800" dirty="0" smtClean="0"/>
              <a:t>unit exists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en-US" sz="3200" u="sng" dirty="0" smtClean="0"/>
              <a:t>The Homeowner:</a:t>
            </a:r>
            <a:endParaRPr lang="en-US" sz="3200" u="sng" dirty="0"/>
          </a:p>
        </p:txBody>
      </p:sp>
      <p:pic>
        <p:nvPicPr>
          <p:cNvPr id="6" name="Picture 5" descr="NVFD Crestnobackgrou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/>
              <a:t>Preventing Chimney Fires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572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Use seasoned woods only (dryness is more important than hard wood versus soft wood considerations)</a:t>
            </a:r>
          </a:p>
          <a:p>
            <a:pPr>
              <a:defRPr/>
            </a:pPr>
            <a:r>
              <a:rPr lang="en-US" sz="2400" dirty="0" smtClean="0"/>
              <a:t>Build smaller, hotter fires that burn more completely and produce less smoke</a:t>
            </a:r>
          </a:p>
          <a:p>
            <a:pPr>
              <a:defRPr/>
            </a:pPr>
            <a:r>
              <a:rPr lang="en-US" sz="2400" dirty="0" smtClean="0"/>
              <a:t>Never burn cardboard boxes, wrapping paper, trash or Christmas trees; these can spark a chimney fire</a:t>
            </a:r>
          </a:p>
          <a:p>
            <a:pPr>
              <a:defRPr/>
            </a:pPr>
            <a:r>
              <a:rPr lang="en-US" sz="2400" dirty="0" smtClean="0"/>
              <a:t>Install stovepipe thermometers to help monitor flu temperatures where wood stoves are in use, so you can adjust burning practices as needed</a:t>
            </a:r>
          </a:p>
          <a:p>
            <a:pPr>
              <a:defRPr/>
            </a:pPr>
            <a:r>
              <a:rPr lang="en-US" sz="2400" dirty="0" smtClean="0"/>
              <a:t>Have the chimney inspected and cleaned on a regular basis</a:t>
            </a:r>
          </a:p>
          <a:p>
            <a:pPr>
              <a:buFontTx/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587E-B5BA-4860-BA03-DF73F4C2DD2F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6" name="Picture 5" descr="NVFD Crestnobackgrou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/>
              <a:t>Different Types of Chimneys: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34A-F1D9-4216-A3E8-E44ACC24B3BD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38916" name="Picture 7" descr="stov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28781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chimneypip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914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2" descr="01-24-2009 Chimney Fire 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" y="1701800"/>
            <a:ext cx="29527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NVFD Crestnobackgroun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Image result for chimney flue sh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7338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smtClean="0"/>
              <a:t>Different Types of Chimneys: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B51F-7EEB-42A0-9126-04EECBB12AC2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40964" name="Picture 14" descr="heathm200912101000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1529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3581400" cy="23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685800"/>
            <a:ext cx="45977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Brick - Metal</a:t>
            </a:r>
          </a:p>
        </p:txBody>
      </p:sp>
      <p:pic>
        <p:nvPicPr>
          <p:cNvPr id="7" name="Picture 6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mage result for chimney flu shel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676400"/>
            <a:ext cx="2838450" cy="501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A935-5710-4233-84B1-0B59214B7ED9}" type="slidenum">
              <a:rPr lang="en-US" altLang="en-US"/>
              <a:pPr/>
              <a:t>25</a:t>
            </a:fld>
            <a:endParaRPr lang="en-US" altLang="en-US" dirty="0"/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275"/>
            <a:ext cx="42687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41084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47803" y="753002"/>
            <a:ext cx="443743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Remember: </a:t>
            </a:r>
          </a:p>
          <a:p>
            <a:pPr algn="ctr"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MASK UP!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B409-2B88-41FF-B634-AEC6CBB0CE75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2" cstate="print"/>
          <a:srcRect l="5833" r="6667" b="2525"/>
          <a:stretch>
            <a:fillRect/>
          </a:stretch>
        </p:blipFill>
        <p:spPr bwMode="auto">
          <a:xfrm>
            <a:off x="1524000" y="2035703"/>
            <a:ext cx="6172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334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if you can position it near the house,  Ladder Trucks offer a safer approach then Ground Ladders. 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67586" name="Picture 2" descr="Image result for tall metal chim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343400" cy="4228623"/>
          </a:xfrm>
          <a:prstGeom prst="rect">
            <a:avLst/>
          </a:prstGeom>
          <a:noFill/>
        </p:spPr>
      </p:pic>
      <p:pic>
        <p:nvPicPr>
          <p:cNvPr id="6758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0386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643" y="762000"/>
            <a:ext cx="893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Have Screw Drivers available to remove Chimney Caps 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9634" name="Picture 2" descr="Image result for stone chimney 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436829" cy="3581400"/>
          </a:xfrm>
          <a:prstGeom prst="rect">
            <a:avLst/>
          </a:prstGeom>
          <a:noFill/>
        </p:spPr>
      </p:pic>
      <p:pic>
        <p:nvPicPr>
          <p:cNvPr id="69636" name="Picture 4" descr="Image result for stone chimney cap"/>
          <p:cNvPicPr>
            <a:picLocks noChangeAspect="1" noChangeArrowheads="1"/>
          </p:cNvPicPr>
          <p:nvPr/>
        </p:nvPicPr>
        <p:blipFill>
          <a:blip r:embed="rId3" cstate="print"/>
          <a:srcRect l="13889" t="20370" r="23611"/>
          <a:stretch>
            <a:fillRect/>
          </a:stretch>
        </p:blipFill>
        <p:spPr bwMode="auto">
          <a:xfrm>
            <a:off x="4953000" y="1752600"/>
            <a:ext cx="3668233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E2A-9FC0-4A55-AC69-A96BBA928F2F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3492" name="Picture 4" descr="Image result for chimney flu shelf"/>
          <p:cNvPicPr>
            <a:picLocks noChangeAspect="1" noChangeArrowheads="1"/>
          </p:cNvPicPr>
          <p:nvPr/>
        </p:nvPicPr>
        <p:blipFill>
          <a:blip r:embed="rId2" cstate="print"/>
          <a:srcRect l="19556" t="7101" b="-1775"/>
          <a:stretch>
            <a:fillRect/>
          </a:stretch>
        </p:blipFill>
        <p:spPr bwMode="auto">
          <a:xfrm>
            <a:off x="762000" y="4214155"/>
            <a:ext cx="2990850" cy="2643845"/>
          </a:xfrm>
          <a:prstGeom prst="rect">
            <a:avLst/>
          </a:prstGeom>
          <a:noFill/>
        </p:spPr>
      </p:pic>
      <p:pic>
        <p:nvPicPr>
          <p:cNvPr id="63494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733800" cy="2800350"/>
          </a:xfrm>
          <a:prstGeom prst="rect">
            <a:avLst/>
          </a:prstGeom>
          <a:noFill/>
        </p:spPr>
      </p:pic>
      <p:pic>
        <p:nvPicPr>
          <p:cNvPr id="63498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1668" y="1600200"/>
            <a:ext cx="2827020" cy="50302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304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Pellet Stoves use 3”- 4” double walled exhaust pipe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Chimney fires can burn explosively - noisy and dramatic enough to be detected by neighbors or passersby.  Flames or dense smoke may shoot from the top of the chimney.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 smtClean="0"/>
              <a:t>Homeowners </a:t>
            </a:r>
            <a:r>
              <a:rPr lang="en-US" sz="2800" dirty="0" smtClean="0"/>
              <a:t>may report </a:t>
            </a:r>
            <a:r>
              <a:rPr lang="en-US" sz="2800" dirty="0" smtClean="0"/>
              <a:t>being startled by a low rumbling sound that reminds them of a freight train or a low flying air plane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Chimney fire can quickly ignite asphalt shingles or other combustibles.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u="sng"/>
              <a:t>Chimney Fires: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D4B0-D680-4EEE-A30B-0F5056FBE1B2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45720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NVFD Crestnobackgroun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451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4124" r="9278" b="10256"/>
          <a:stretch>
            <a:fillRect/>
          </a:stretch>
        </p:blipFill>
        <p:spPr bwMode="auto">
          <a:xfrm>
            <a:off x="5135880" y="1600200"/>
            <a:ext cx="3017520" cy="5029200"/>
          </a:xfrm>
          <a:prstGeom prst="rect">
            <a:avLst/>
          </a:prstGeom>
          <a:noFill/>
        </p:spPr>
      </p:pic>
      <p:pic>
        <p:nvPicPr>
          <p:cNvPr id="64516" name="Picture 4" descr="Image result for tall metal chim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581400" cy="477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33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Wood Burning Stoves use 5” to 10” diameter piping depending on the application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65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67000"/>
            <a:ext cx="4608870" cy="3429000"/>
          </a:xfrm>
          <a:prstGeom prst="rect">
            <a:avLst/>
          </a:prstGeom>
          <a:noFill/>
        </p:spPr>
      </p:pic>
      <p:pic>
        <p:nvPicPr>
          <p:cNvPr id="6656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799"/>
            <a:ext cx="4572000" cy="6096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112" y="1180981"/>
            <a:ext cx="44326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Think it’s a Brick Chimney?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86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838700" cy="4572000"/>
          </a:xfrm>
          <a:prstGeom prst="rect">
            <a:avLst/>
          </a:prstGeom>
          <a:noFill/>
        </p:spPr>
      </p:pic>
      <p:pic>
        <p:nvPicPr>
          <p:cNvPr id="686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5538" name="Picture 2" descr="Image result for tall metal chim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733800" cy="5140199"/>
          </a:xfrm>
          <a:prstGeom prst="rect">
            <a:avLst/>
          </a:prstGeom>
          <a:noFill/>
        </p:spPr>
      </p:pic>
      <p:pic>
        <p:nvPicPr>
          <p:cNvPr id="6554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762000"/>
            <a:ext cx="4229100" cy="563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70660" name="Picture 4" descr="Image result for chimney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4038600" cy="5384801"/>
          </a:xfrm>
          <a:prstGeom prst="rect">
            <a:avLst/>
          </a:prstGeom>
          <a:noFill/>
        </p:spPr>
      </p:pic>
      <p:pic>
        <p:nvPicPr>
          <p:cNvPr id="70664" name="Picture 8" descr="Image result for chimney 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714" y="2362200"/>
            <a:ext cx="5070886" cy="327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3" name="Picture 6" descr="Image result for chimney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38174"/>
            <a:ext cx="4187628" cy="5915026"/>
          </a:xfrm>
          <a:prstGeom prst="rect">
            <a:avLst/>
          </a:prstGeom>
          <a:noFill/>
        </p:spPr>
      </p:pic>
      <p:pic>
        <p:nvPicPr>
          <p:cNvPr id="71681" name="Picture 1" descr="C:\Users\Norfolk Fire\Desktop\File_009 (16).jpeg"/>
          <p:cNvPicPr>
            <a:picLocks noChangeAspect="1" noChangeArrowheads="1"/>
          </p:cNvPicPr>
          <p:nvPr/>
        </p:nvPicPr>
        <p:blipFill>
          <a:blip r:embed="rId3" cstate="print"/>
          <a:srcRect t="10000" r="19000" b="10000"/>
          <a:stretch>
            <a:fillRect/>
          </a:stretch>
        </p:blipFill>
        <p:spPr bwMode="auto">
          <a:xfrm>
            <a:off x="152400" y="3276600"/>
            <a:ext cx="4526280" cy="3352800"/>
          </a:xfrm>
          <a:prstGeom prst="rect">
            <a:avLst/>
          </a:prstGeom>
          <a:noFill/>
        </p:spPr>
      </p:pic>
      <p:pic>
        <p:nvPicPr>
          <p:cNvPr id="71683" name="Picture 3" descr="Image result for chimney fire"/>
          <p:cNvPicPr>
            <a:picLocks noChangeAspect="1" noChangeArrowheads="1"/>
          </p:cNvPicPr>
          <p:nvPr/>
        </p:nvPicPr>
        <p:blipFill>
          <a:blip r:embed="rId4" cstate="print"/>
          <a:srcRect l="15385" t="7692"/>
          <a:stretch>
            <a:fillRect/>
          </a:stretch>
        </p:blipFill>
        <p:spPr bwMode="auto">
          <a:xfrm>
            <a:off x="1295400" y="304800"/>
            <a:ext cx="2743200" cy="299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9076-6CBC-40F2-B1C6-FFD41C659132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590800"/>
            <a:ext cx="4267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4" name="Picture 3" descr="NVFD Crestnobackgroun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F</a:t>
            </a:r>
            <a:r>
              <a:rPr lang="en-US" sz="2800" dirty="0" smtClean="0"/>
              <a:t>ailure of the chimney to maintain its integrity, and the spread of fire within adjoining partitions of the </a:t>
            </a:r>
            <a:r>
              <a:rPr lang="en-US" sz="2800" dirty="0" smtClean="0"/>
              <a:t>structure can quickly escalate into a house fire.  </a:t>
            </a:r>
            <a:r>
              <a:rPr lang="en-US" sz="2800" dirty="0" smtClean="0"/>
              <a:t>Make use of the Thermal Imaging Camera (TIC) to check for any possible extension.</a:t>
            </a:r>
          </a:p>
          <a:p>
            <a:pPr eaLnBrk="1" hangingPunct="1">
              <a:buFontTx/>
              <a:buNone/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2800" dirty="0" smtClean="0"/>
              <a:t>Additional hazards include the possible buildup of toxic gases such as </a:t>
            </a:r>
            <a:r>
              <a:rPr lang="en-US" sz="2800" dirty="0" smtClean="0"/>
              <a:t>Carbon </a:t>
            </a:r>
            <a:r>
              <a:rPr lang="en-US" sz="2800" dirty="0" smtClean="0"/>
              <a:t>M</a:t>
            </a:r>
            <a:r>
              <a:rPr lang="en-US" sz="2800" dirty="0" smtClean="0"/>
              <a:t>onoxide </a:t>
            </a:r>
            <a:r>
              <a:rPr lang="en-US" sz="2800" dirty="0" smtClean="0"/>
              <a:t>(Co)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within the structure due to restricted flues. Always Meter!!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/>
              <a:t>Chimney Fire Hazards: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C8DF-C80F-4672-BC26-B35CFB8E5BD7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0245" name="Picture 6" descr="gasalertmicroclip-501x48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05400"/>
            <a:ext cx="1514578" cy="145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pumpseal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6482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94" y="4571999"/>
            <a:ext cx="1161981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NVFD Crestnobackgroun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/>
              <a:t>Types of Stoves: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391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Standard Fire Place and Inserts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EE8C-4409-4223-839E-520EDD0D78CE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2293" name="Picture 8" descr="wood_sto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16100"/>
            <a:ext cx="19050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fireplac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11650"/>
            <a:ext cx="3279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flue_alle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2038" y="1716088"/>
            <a:ext cx="2773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2362200" y="2198688"/>
            <a:ext cx="373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/>
              <a:t>Internal Flu Systems</a:t>
            </a:r>
          </a:p>
          <a:p>
            <a:pPr algn="ctr">
              <a:buFontTx/>
              <a:buChar char="•"/>
            </a:pPr>
            <a:r>
              <a:rPr lang="en-US" altLang="en-US" sz="2800" dirty="0"/>
              <a:t> Multi-level houses will have separate flu’s for every fire place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6172200" cy="1371600"/>
          </a:xfrm>
        </p:spPr>
        <p:txBody>
          <a:bodyPr/>
          <a:lstStyle/>
          <a:p>
            <a:pPr eaLnBrk="1" hangingPunct="1"/>
            <a:r>
              <a:rPr lang="en-US" altLang="en-US" sz="2800" u="sng" dirty="0" smtClean="0">
                <a:effectLst/>
              </a:rPr>
              <a:t>Fire Box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effectLst/>
              </a:rPr>
              <a:t>- Exposed Flu pipe into the chimney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/>
              <a:t>Types of Stoves: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A14-9370-4607-B77C-737E609E4E26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4341" name="Picture 5" descr="woodstove.jpg"/>
          <p:cNvPicPr>
            <a:picLocks noChangeAspect="1"/>
          </p:cNvPicPr>
          <p:nvPr/>
        </p:nvPicPr>
        <p:blipFill>
          <a:blip r:embed="rId3" cstate="print"/>
          <a:srcRect r="16463"/>
          <a:stretch>
            <a:fillRect/>
          </a:stretch>
        </p:blipFill>
        <p:spPr bwMode="auto">
          <a:xfrm>
            <a:off x="304800" y="2057400"/>
            <a:ext cx="28194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276600" y="1828800"/>
            <a:ext cx="5638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/>
              <a:t> Creosote will form heavily at bends in any </a:t>
            </a:r>
            <a:r>
              <a:rPr lang="en-US" altLang="en-US" sz="2800" dirty="0" smtClean="0"/>
              <a:t>piping, at angles </a:t>
            </a:r>
            <a:r>
              <a:rPr lang="en-US" altLang="en-US" sz="2800" dirty="0"/>
              <a:t>in a </a:t>
            </a:r>
            <a:r>
              <a:rPr lang="en-US" altLang="en-US" sz="2800" dirty="0" smtClean="0"/>
              <a:t>chimney, and where the chimney exits the roof line (Temperature difference creates creosote build up) </a:t>
            </a:r>
            <a:endParaRPr lang="en-US" altLang="en-US" sz="2800" dirty="0"/>
          </a:p>
        </p:txBody>
      </p:sp>
      <p:pic>
        <p:nvPicPr>
          <p:cNvPr id="14343" name="Picture 7" descr="crooked chimney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30579"/>
            <a:ext cx="2190750" cy="267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E2A-9FC0-4A55-AC69-A96BBA928F2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/>
              <a:t>Types of Stoves: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762000"/>
            <a:ext cx="8534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u="sng" dirty="0" smtClean="0"/>
              <a:t>Pellet/Coal Stoves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Inserts or free standing units are common.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Direct Vent thru walls or into chimneys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2 fans: 1 Exhaust fan, 1 Circulator fan (Hot air)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All come with temperature sensors that “Should” shut unit down in case of a malfunction. </a:t>
            </a:r>
          </a:p>
          <a:p>
            <a:pPr eaLnBrk="1" hangingPunct="1"/>
            <a:endParaRPr lang="en-US" altLang="en-US" u="sng" dirty="0" smtClean="0"/>
          </a:p>
        </p:txBody>
      </p:sp>
      <p:pic>
        <p:nvPicPr>
          <p:cNvPr id="7" name="Picture 6" descr="NVFD Crestnobackgroun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Image result for pellet stove malfunction"/>
          <p:cNvPicPr>
            <a:picLocks noChangeAspect="1" noChangeArrowheads="1"/>
          </p:cNvPicPr>
          <p:nvPr/>
        </p:nvPicPr>
        <p:blipFill>
          <a:blip r:embed="rId3" cstate="print"/>
          <a:srcRect l="9600" t="12000" b="12000"/>
          <a:stretch>
            <a:fillRect/>
          </a:stretch>
        </p:blipFill>
        <p:spPr bwMode="auto">
          <a:xfrm>
            <a:off x="4343400" y="3581400"/>
            <a:ext cx="4139865" cy="2784335"/>
          </a:xfrm>
          <a:prstGeom prst="rect">
            <a:avLst/>
          </a:prstGeom>
          <a:noFill/>
        </p:spPr>
      </p:pic>
      <p:pic>
        <p:nvPicPr>
          <p:cNvPr id="5128" name="Picture 8" descr="Image result for greenfire pellet stove"/>
          <p:cNvPicPr>
            <a:picLocks noChangeAspect="1" noChangeArrowheads="1"/>
          </p:cNvPicPr>
          <p:nvPr/>
        </p:nvPicPr>
        <p:blipFill>
          <a:blip r:embed="rId4" cstate="print"/>
          <a:srcRect l="16667" t="13333" r="16667" b="11111"/>
          <a:stretch>
            <a:fillRect/>
          </a:stretch>
        </p:blipFill>
        <p:spPr bwMode="auto">
          <a:xfrm>
            <a:off x="914400" y="3733800"/>
            <a:ext cx="34290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9E2A-9FC0-4A55-AC69-A96BBA928F2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8610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u="sng" dirty="0" smtClean="0"/>
              <a:t>Concerns: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Broken or cracked front glass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Door Gasket damaged, needs to be sealed for proper operation.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A power failure prevents the exhaust of smoke, filling the house.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Lack of cleaning and maintenance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 dirty="0" smtClean="0"/>
              <a:t> Not installed properly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dirty="0" smtClean="0"/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276726"/>
            <a:ext cx="1409104" cy="2505074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 smtClean="0"/>
              <a:t>Pellet </a:t>
            </a:r>
            <a:r>
              <a:rPr lang="en-US" altLang="en-US" sz="3200" u="sng" dirty="0" smtClean="0"/>
              <a:t>Stoves</a:t>
            </a:r>
            <a:r>
              <a:rPr lang="en-US" altLang="en-US" sz="3200" u="sng" dirty="0"/>
              <a:t>:</a:t>
            </a:r>
          </a:p>
        </p:txBody>
      </p:sp>
      <p:pic>
        <p:nvPicPr>
          <p:cNvPr id="6246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01512"/>
            <a:ext cx="3429000" cy="3080288"/>
          </a:xfrm>
          <a:prstGeom prst="rect">
            <a:avLst/>
          </a:prstGeom>
          <a:noFill/>
        </p:spPr>
      </p:pic>
      <p:pic>
        <p:nvPicPr>
          <p:cNvPr id="62468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552951"/>
            <a:ext cx="39624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/>
              <a:t>Chimney Cleanouts: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Cleanouts are located at the lower portion of the chimney. 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Maybe located outside, under snow and ice.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Cleanouts can cause a fire hazard if not closed and next to combustible materials.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3352800"/>
            <a:ext cx="76962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/>
              <a:t>	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39E8-66CB-427C-B06A-E65A0E6926F6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6390" name="Picture 7" descr="ashcleanou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4193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AshCleanou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6576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NVFD Crestno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" y="6019800"/>
            <a:ext cx="7651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860</TotalTime>
  <Words>1205</Words>
  <Application>Microsoft Office PowerPoint</Application>
  <PresentationFormat>On-screen Show (4:3)</PresentationFormat>
  <Paragraphs>175</Paragraphs>
  <Slides>36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Ocean</vt:lpstr>
      <vt:lpstr>Norfolk Volunteer Fire Department</vt:lpstr>
      <vt:lpstr>Chimney Fire Definition:</vt:lpstr>
      <vt:lpstr>Slide 3</vt:lpstr>
      <vt:lpstr>Slide 4</vt:lpstr>
      <vt:lpstr>Types of Stoves:</vt:lpstr>
      <vt:lpstr>Slide 6</vt:lpstr>
      <vt:lpstr>Slide 7</vt:lpstr>
      <vt:lpstr>Slide 8</vt:lpstr>
      <vt:lpstr>Chimney Cleanouts:</vt:lpstr>
      <vt:lpstr>Slide 10</vt:lpstr>
      <vt:lpstr>Slide 11</vt:lpstr>
      <vt:lpstr>Slide 12</vt:lpstr>
      <vt:lpstr>Extinguishing a Chimney Fire</vt:lpstr>
      <vt:lpstr>Slide 14</vt:lpstr>
      <vt:lpstr>Slide 15</vt:lpstr>
      <vt:lpstr>Slide 16</vt:lpstr>
      <vt:lpstr>Slide 17</vt:lpstr>
      <vt:lpstr>Indoor Operations:</vt:lpstr>
      <vt:lpstr>Slide 19</vt:lpstr>
      <vt:lpstr>Fire Extension:</vt:lpstr>
      <vt:lpstr>The Homeowner:</vt:lpstr>
      <vt:lpstr>Preventing Chimney Fires</vt:lpstr>
      <vt:lpstr>Different Types of Chimneys:</vt:lpstr>
      <vt:lpstr>Different Types of Chimneys: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Norfolk Volunteer Fire Department</dc:title>
  <dc:creator>Ludwig</dc:creator>
  <cp:lastModifiedBy>Norfolk Fire</cp:lastModifiedBy>
  <cp:revision>213</cp:revision>
  <dcterms:created xsi:type="dcterms:W3CDTF">2010-01-18T20:54:37Z</dcterms:created>
  <dcterms:modified xsi:type="dcterms:W3CDTF">2018-12-14T01:08:00Z</dcterms:modified>
</cp:coreProperties>
</file>